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72" r:id="rId4"/>
    <p:sldId id="273" r:id="rId5"/>
    <p:sldId id="281" r:id="rId6"/>
    <p:sldId id="280" r:id="rId7"/>
    <p:sldId id="282" r:id="rId8"/>
    <p:sldId id="270" r:id="rId9"/>
    <p:sldId id="258" r:id="rId10"/>
    <p:sldId id="259" r:id="rId11"/>
    <p:sldId id="260" r:id="rId12"/>
    <p:sldId id="274" r:id="rId13"/>
    <p:sldId id="283" r:id="rId14"/>
    <p:sldId id="284" r:id="rId15"/>
    <p:sldId id="271" r:id="rId16"/>
    <p:sldId id="278" r:id="rId17"/>
    <p:sldId id="261" r:id="rId18"/>
    <p:sldId id="262" r:id="rId19"/>
    <p:sldId id="263" r:id="rId20"/>
    <p:sldId id="26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FF52D47E-124E-6344-A54F-481EBF18008D}" type="datetimeFigureOut">
              <a:rPr lang="en-US" smtClean="0"/>
              <a:pPr/>
              <a:t>3/19/2017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C5A2F8DF-CA1A-8641-8D81-674F7ADB6B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52D47E-124E-6344-A54F-481EBF18008D}" type="datetimeFigureOut">
              <a:rPr lang="en-US" smtClean="0"/>
              <a:pPr/>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2F8DF-CA1A-8641-8D81-674F7ADB6B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52D47E-124E-6344-A54F-481EBF18008D}" type="datetimeFigureOut">
              <a:rPr lang="en-US" smtClean="0"/>
              <a:pPr/>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2F8DF-CA1A-8641-8D81-674F7ADB6B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52D47E-124E-6344-A54F-481EBF18008D}" type="datetimeFigureOut">
              <a:rPr lang="en-US" smtClean="0"/>
              <a:pPr/>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2F8DF-CA1A-8641-8D81-674F7ADB6BF8}"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F52D47E-124E-6344-A54F-481EBF18008D}" type="datetimeFigureOut">
              <a:rPr lang="en-US" smtClean="0"/>
              <a:pPr/>
              <a:t>3/19/2017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2F8DF-CA1A-8641-8D81-674F7ADB6BF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52D47E-124E-6344-A54F-481EBF18008D}" type="datetimeFigureOut">
              <a:rPr lang="en-US" smtClean="0"/>
              <a:pPr/>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2F8DF-CA1A-8641-8D81-674F7ADB6BF8}"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F52D47E-124E-6344-A54F-481EBF18008D}" type="datetimeFigureOut">
              <a:rPr lang="en-US" smtClean="0"/>
              <a:pPr/>
              <a:t>3/19/2017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A2F8DF-CA1A-8641-8D81-674F7ADB6BF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F52D47E-124E-6344-A54F-481EBF18008D}" type="datetimeFigureOut">
              <a:rPr lang="en-US" smtClean="0"/>
              <a:pPr/>
              <a:t>3/19/2017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A2F8DF-CA1A-8641-8D81-674F7ADB6BF8}"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2D47E-124E-6344-A54F-481EBF18008D}" type="datetimeFigureOut">
              <a:rPr lang="en-US" smtClean="0"/>
              <a:pPr/>
              <a:t>3/19/2017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A2F8DF-CA1A-8641-8D81-674F7ADB6B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F52D47E-124E-6344-A54F-481EBF18008D}" type="datetimeFigureOut">
              <a:rPr lang="en-US" smtClean="0"/>
              <a:pPr/>
              <a:t>3/19/2017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2F8DF-CA1A-8641-8D81-674F7ADB6BF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FF52D47E-124E-6344-A54F-481EBF18008D}" type="datetimeFigureOut">
              <a:rPr lang="en-US" smtClean="0"/>
              <a:pPr/>
              <a:t>3/19/2017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5A2F8DF-CA1A-8641-8D81-674F7ADB6BF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FF52D47E-124E-6344-A54F-481EBF18008D}" type="datetimeFigureOut">
              <a:rPr lang="en-US" smtClean="0"/>
              <a:pPr/>
              <a:t>3/19/2017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C5A2F8DF-CA1A-8641-8D81-674F7ADB6B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hyperlink" Target="http://watchmojo.com/video/id/13876/"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youtube.com/watch?v=rW23RsUTb2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youtube.com/watch?v=6xtYp8l0xi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youtube.com/watch?v=px0j1EHF8Y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ovieclips.com/videos/forrest-gump-official-clip-run-forrest-run-409430083555?autoPlay=true"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hoisthemonkey.com/videos/41/family-guy-peek-a-boo"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solidFill>
                  <a:schemeClr val="tx1">
                    <a:lumMod val="95000"/>
                    <a:lumOff val="5000"/>
                  </a:schemeClr>
                </a:solidFill>
                <a:latin typeface="Centaur" pitchFamily="18" charset="0"/>
              </a:rPr>
              <a:t>Flashback and Foreshadowing </a:t>
            </a:r>
            <a:endParaRPr lang="en-US" sz="5400" dirty="0">
              <a:solidFill>
                <a:schemeClr val="tx1">
                  <a:lumMod val="95000"/>
                  <a:lumOff val="5000"/>
                </a:schemeClr>
              </a:solidFill>
              <a:latin typeface="Centaur" pitchFamily="18" charset="0"/>
            </a:endParaRPr>
          </a:p>
        </p:txBody>
      </p:sp>
      <p:sp>
        <p:nvSpPr>
          <p:cNvPr id="3" name="Subtitle 2"/>
          <p:cNvSpPr>
            <a:spLocks noGrp="1"/>
          </p:cNvSpPr>
          <p:nvPr>
            <p:ph type="subTitle" idx="1"/>
          </p:nvPr>
        </p:nvSpPr>
        <p:spPr/>
        <p:txBody>
          <a:bodyPr>
            <a:normAutofit/>
          </a:bodyPr>
          <a:lstStyle/>
          <a:p>
            <a:endParaRPr lang="en-US" dirty="0"/>
          </a:p>
        </p:txBody>
      </p:sp>
      <p:pic>
        <p:nvPicPr>
          <p:cNvPr id="18434" name="Picture 2" descr="http://chipchick.chipchick.netdna-cdn.com/wp-content/uploads/2011/10/Atari_Flashback_3_2.jpg"/>
          <p:cNvPicPr>
            <a:picLocks noChangeAspect="1" noChangeArrowheads="1"/>
          </p:cNvPicPr>
          <p:nvPr/>
        </p:nvPicPr>
        <p:blipFill>
          <a:blip r:embed="rId2"/>
          <a:srcRect/>
          <a:stretch>
            <a:fillRect/>
          </a:stretch>
        </p:blipFill>
        <p:spPr bwMode="auto">
          <a:xfrm>
            <a:off x="5078192" y="297440"/>
            <a:ext cx="3827871" cy="2577691"/>
          </a:xfrm>
          <a:prstGeom prst="rect">
            <a:avLst/>
          </a:prstGeom>
          <a:noFill/>
        </p:spPr>
      </p:pic>
      <p:pic>
        <p:nvPicPr>
          <p:cNvPr id="18436" name="Picture 4" descr="http://mlblogscountingbaseballs.files.wordpress.com/2010/07/foreshadow.jpg"/>
          <p:cNvPicPr>
            <a:picLocks noChangeAspect="1" noChangeArrowheads="1"/>
          </p:cNvPicPr>
          <p:nvPr/>
        </p:nvPicPr>
        <p:blipFill>
          <a:blip r:embed="rId3"/>
          <a:srcRect/>
          <a:stretch>
            <a:fillRect/>
          </a:stretch>
        </p:blipFill>
        <p:spPr bwMode="auto">
          <a:xfrm>
            <a:off x="685800" y="3898656"/>
            <a:ext cx="3711031" cy="253495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6608"/>
            <a:ext cx="8229600" cy="4525963"/>
          </a:xfrm>
        </p:spPr>
        <p:txBody>
          <a:bodyPr>
            <a:noAutofit/>
          </a:bodyPr>
          <a:lstStyle/>
          <a:p>
            <a:r>
              <a:rPr lang="en-US" sz="3200" dirty="0" smtClean="0"/>
              <a:t>The flashback in the poem is when the narrator remembers one Saturday when she was young. </a:t>
            </a:r>
            <a:r>
              <a:rPr lang="en-US" sz="3200" dirty="0"/>
              <a:t>S</a:t>
            </a:r>
            <a:r>
              <a:rPr lang="en-US" sz="3200" dirty="0" smtClean="0"/>
              <a:t>he remembers her mom teaching her to braid her hair.  </a:t>
            </a:r>
          </a:p>
          <a:p>
            <a:r>
              <a:rPr lang="en-US" sz="3200" dirty="0" smtClean="0"/>
              <a:t>The flashback contributes to the poem because it shows how the narrator feels good about her past and how she feels towards her mother. It also shows her growth of time. </a:t>
            </a:r>
            <a:endParaRPr lang="en-US" sz="3200" dirty="0"/>
          </a:p>
        </p:txBody>
      </p:sp>
      <p:sp>
        <p:nvSpPr>
          <p:cNvPr id="2" name="Title 1"/>
          <p:cNvSpPr>
            <a:spLocks noGrp="1"/>
          </p:cNvSpPr>
          <p:nvPr>
            <p:ph type="title"/>
          </p:nvPr>
        </p:nvSpPr>
        <p:spPr/>
        <p:txBody>
          <a:bodyPr/>
          <a:lstStyle/>
          <a:p>
            <a:r>
              <a:rPr lang="en-US" dirty="0" smtClean="0"/>
              <a:t>Flashback Practice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sz="3600" b="1" dirty="0"/>
              <a:t>Foreshadowing</a:t>
            </a:r>
            <a:r>
              <a:rPr lang="en-US" sz="3600" dirty="0"/>
              <a:t> suggests events that have </a:t>
            </a:r>
            <a:r>
              <a:rPr lang="en-US" sz="3600" u="sng" dirty="0">
                <a:solidFill>
                  <a:srgbClr val="FF0000"/>
                </a:solidFill>
              </a:rPr>
              <a:t>yet</a:t>
            </a:r>
            <a:r>
              <a:rPr lang="en-US" sz="3600" dirty="0"/>
              <a:t> to occur in a work of </a:t>
            </a:r>
            <a:r>
              <a:rPr lang="en-US" sz="3600" dirty="0" smtClean="0"/>
              <a:t>literature</a:t>
            </a:r>
            <a:r>
              <a:rPr lang="en-US" sz="3600" dirty="0"/>
              <a:t> </a:t>
            </a:r>
            <a:r>
              <a:rPr lang="en-US" sz="3600" dirty="0" smtClean="0"/>
              <a:t>or film. </a:t>
            </a:r>
          </a:p>
          <a:p>
            <a:r>
              <a:rPr lang="en-US" sz="3600" dirty="0" smtClean="0"/>
              <a:t>Writers </a:t>
            </a:r>
            <a:r>
              <a:rPr lang="en-US" sz="3600" dirty="0"/>
              <a:t>use foreshadowing to </a:t>
            </a:r>
            <a:r>
              <a:rPr lang="en-US" sz="3600" b="1" u="sng" dirty="0">
                <a:solidFill>
                  <a:srgbClr val="FF0000"/>
                </a:solidFill>
              </a:rPr>
              <a:t>build</a:t>
            </a:r>
            <a:r>
              <a:rPr lang="en-US" sz="3600" dirty="0"/>
              <a:t> their readers </a:t>
            </a:r>
            <a:r>
              <a:rPr lang="en-US" sz="3600" b="1" u="sng" dirty="0">
                <a:solidFill>
                  <a:srgbClr val="FF0000"/>
                </a:solidFill>
              </a:rPr>
              <a:t>expectations</a:t>
            </a:r>
            <a:r>
              <a:rPr lang="en-US" sz="3600" dirty="0"/>
              <a:t> and create </a:t>
            </a:r>
            <a:r>
              <a:rPr lang="en-US" sz="3600" b="1" u="sng" dirty="0">
                <a:solidFill>
                  <a:srgbClr val="FF0000"/>
                </a:solidFill>
              </a:rPr>
              <a:t>suspense</a:t>
            </a:r>
            <a:r>
              <a:rPr lang="en-US" sz="3600" dirty="0"/>
              <a:t>.  Foreshadowing may also come from the mood that an author creates.</a:t>
            </a:r>
          </a:p>
          <a:p>
            <a:pPr>
              <a:buNone/>
            </a:pPr>
            <a:endParaRPr lang="en-US" dirty="0"/>
          </a:p>
        </p:txBody>
      </p:sp>
      <p:sp>
        <p:nvSpPr>
          <p:cNvPr id="2" name="Title 1"/>
          <p:cNvSpPr>
            <a:spLocks noGrp="1"/>
          </p:cNvSpPr>
          <p:nvPr>
            <p:ph type="title"/>
          </p:nvPr>
        </p:nvSpPr>
        <p:spPr/>
        <p:txBody>
          <a:bodyPr/>
          <a:lstStyle/>
          <a:p>
            <a:r>
              <a:rPr lang="en-US" dirty="0" smtClean="0"/>
              <a:t>Foreshadowing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US" sz="3600" dirty="0" smtClean="0"/>
              <a:t>The author provides clues or hints as to what is going to happen later in the story.  </a:t>
            </a:r>
          </a:p>
          <a:p>
            <a:pPr>
              <a:defRPr/>
            </a:pPr>
            <a:endParaRPr lang="en-US" sz="3600" dirty="0" smtClean="0"/>
          </a:p>
          <a:p>
            <a:pPr>
              <a:defRPr/>
            </a:pPr>
            <a:r>
              <a:rPr lang="en-US" sz="3600" dirty="0" smtClean="0"/>
              <a:t>It’s like the music in a scary movie when we know that something bad is about to happen.</a:t>
            </a:r>
            <a:endParaRPr lang="en-US" sz="3600" dirty="0"/>
          </a:p>
        </p:txBody>
      </p:sp>
      <p:sp>
        <p:nvSpPr>
          <p:cNvPr id="3" name="Title 2"/>
          <p:cNvSpPr>
            <a:spLocks noGrp="1"/>
          </p:cNvSpPr>
          <p:nvPr>
            <p:ph type="title"/>
          </p:nvPr>
        </p:nvSpPr>
        <p:spPr/>
        <p:txBody>
          <a:bodyPr/>
          <a:lstStyle/>
          <a:p>
            <a:r>
              <a:rPr lang="en-US" dirty="0" smtClean="0"/>
              <a:t>Foreshadowing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Foreshadowing</a:t>
            </a:r>
            <a:endParaRPr lang="en-US" dirty="0"/>
          </a:p>
        </p:txBody>
      </p:sp>
      <p:pic>
        <p:nvPicPr>
          <p:cNvPr id="1026" name="Picture 2" descr="http://www.beat102103.com/beat-breakfast-blog/wp-content/uploads/2012/10/scre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572535"/>
            <a:ext cx="3632200" cy="29711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atic2.wikia.nocookie.net/__cb20110721184016/thehungergames/images/5/58/The_Hunger_Games_poster-000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36389">
            <a:off x="2657348" y="1445871"/>
            <a:ext cx="2217047" cy="32854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hdwallpapers.in/walls/titanic_ship-H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3445" y="593390"/>
            <a:ext cx="3241316" cy="249521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TEhIUExQUFRQUFxcXFhcUFBYYGBcUFhgYFxcUGBQYHCggGBwlHBUVIjIhJSkrLi4uFx8zODMtNygtLisBCgoKDg0OGxAQGywkHyQsLSwsLCwsLCwsMSwsLCwsLCwsLCwwLCwsLCwsLCwsLCwsLCwsLCwsLCwsLCwsLCwsLP/AABEIANQAkAMBIgACEQEDEQH/xAAcAAABBQEBAQAAAAAAAAAAAAAFAAIDBAYBBwj/xAA+EAACAQIFAgQEAwUGBgMAAAABAgMAEQQFEiExE0EGIlFhMnGBkRQjoQdCscHRM1JjcpPwFiRUgpLhNKPS/8QAGgEAAgMBAQAAAAAAAAAAAAAAAAQCAwUBBv/EACoRAAICAQMCBgEFAQAAAAAAAAABAhEDBBIhEzEFFEFRYZHRIjNCUnEj/9oADAMBAAIRAxEAPwD0TMpHE9lDCDpEhkQOxm1fAwb4V0/e53Ft+riH6+kxDpdRlLf4QS6yhu51+XTb37b/AC/Jn+LB/wDk4n/Wk/rTP+IcX/1WI/1pP61neTftH6Luovk+nMPj5Olh2aAiRntOoU+RdLG6b77hR/3GnPi5Q2KCwKwRWMAJK9VgikAt+75iwvbtXzaMdmHR6/WxfR16Op1ZNOu19N7+4+9QQZzjXNkxGKY2JssshNgLk2B4ABNHkn7R+n+Q6i+fs+nMVM+iMxgFi6q4aIiyNa7ga/3fN8+Pn2PESGbS0QEetxq/wwgKSA33Ja40frtv8vf8Q4v/AKrEf60n/wCqkmzvGobPiMUp22aWQHfcGxPpR5J+0fp/kOovk+mPDuKmlj1YmFYZAwuouboUBNmvzrv9qu5LKXjvPGI3DEWXggWswvvbnmxr5ewGZ4+aRY4p8S7sbBRM9z922+dRS55jFYqcTiAVJBHXc7g2O4b2o8k/aP0d6i+T6Rw2In/5osl9PW6ClQA+mxiBI9eOfXirMWLlKrqiAvMi7X/sSoLuVv5SGuOTe1+9fMkme4xTZsTiQfQzSA+vBNPhznGuGK4jEkINTWmk2Xi5343o8m/aP0/yc6i+T6VxGJmVMWwjVmjNoF0kdUEKdR83G7Lbb4b96nbEv1ivSHTDsL9+mI9SyA33Jfy6Le/avnDEYnHRmPXiZ/zEWRSMQ5BRr2PPsdqJ4TG4o7GfEfWWT59zUJaXb6R+mXYoPI+Gz6AyOV3D/iI1RlKhdF9LgrcuLm45tpPBB3PNVetKMRMNAaEI5jIFiGAXSjA/Fc6rFT7EC2/i2IxmJQlWmnDL8QaRwQe4IJp0WIxVyDNOCOQZHFj6WvtVXRa5qP0M+Ub/AJHr2KzDEjDwumHVp2J6qb2QaL3B1C9jt73q5j8XIpxHTiDBOj0bg+fXfq33/dH+zXk2FGJZrdaYet5HH861UGElUWMkl/d2vf6mlss1j/jH6LFoX/Y2keIbqwr0x02S8jbgo+5tpO1uO9/bfYqVhrzJ1lvYSSf+bf1qzKzoh87/APkaolqPaMSXkH/Y8CeUXqGYU9ISWp2KS1epMQ0/hsM+W5gpYhVKMD2WwYslv8TSg+aLzUX7NH044G4H5U1ixsoOg21Hst7A+xrOJjJFieIMRG7KzqOGZLhSfW2pvvVjLYCbt1RECCpNzcg7EWHIND4OpWU5YSpKsCGUkMDyCNiD7g1uPFnUK4l3AJxL4VYyeTHFDqdlNvhBaIX9SR2obPl+v80uPNyzkXJA+I+lXssmisgck2sFub2UG9gDwL9vnVM8yStIYhp23yylkeFcYTMQg/NKQ7D4jB1G62n/AOu/tegWXqqTw9YeQSIXBGxQMNW3pa9em5bKusNECpW9tvUWNxwQfQ+lA/EOAQ3ddLjfWvofUW+H6VTDVpypotno3FWjK+KlYYzFBySwmkuW5I1mxNtjcWtba3G1EPAkAedonNkmidW/yqBI310o1BsYxZgSWZiBctudthc99gBRzJMOykMhs24vbswKn9CaZlKlYvixOcqQY8Q5YFxJiW5WKONF7+XRqG/yai+dw2a/cxxffpLUWGgsLsbn1PO2w3+QFWIYy57nt9Kz8ma7N3Dp1BIfnmAZsTNcHdtrg7ggbgnniiOPwBM01wbs7HcWuCdj9atQ4Ow33O3O9GcpwFzc+3/qs3Ua5Ri2WbdiTZLhsEA8j8nVyRza38ae8YBcAk2ZrknfVyb++9EGULxt/X1qjoA2AsBWNLVdTc36sog3afsRRwb3qlmu9lFFHNhQXqanvVmBuT3ewzC3yeERy6Wp+KcNVWU7mkjb17o8sWWwH5eu45IC9yABdr9uanwyALrfYD4eNz7Dv8zUmGxRKPGoGoiw2ubE3NvtQ/EzFrAj4drVDluiy0uQ5leBbFm19Kpwq7n9f41qsB4Iw91L4yNbW2LrqH14NZXw1hjrDE2A+xov4ugiaNWjw6RkN5nTUNV/Ymw4pLNJuexSoex4/wDnvo9Y8M4PAyqYoJkmKizna/2rGeOst/Du0KRWR7aWG+onci3bhd/nWW8G4h4ZlaMlGO1xvz3sea2ObZlOkEv4mSOc31QlVIKsexv234v2pJ4ull4d2Xre42+zR5d+FPVAI3H862WWYTSL1mssW8ha979z3rTmfsKfzttJHNDFK2TvJc2FHsshCi9AsKN7misM/ArOz21SNRB7DLqNaSBAi+9BsqjsoNXZcTXntRc5bV2KMqcnRLNLVZWqlPixeo5sYFW9Shp3VUSWOhZvjQot60Hw+JtQnHZlrYm9RHGWFbOLSbYUXKkjyqQ7muClJya4DXpTyRKjFSCDYinxXZq5GavZXH+YNtu9ck6Vko8tI3vgzK9VritLn6wqI45I5JE1BmEdrm3Avb3qXwngxYb0Vz2DH3UYBIgtrs7IGcn0FzYD5CvOObnn7m+pKEFEUOUYAIgjjCzEXGkcG3B3JvvvvWN8fYbQsUJ/ecn3CqP6kV6B4VixTK4x0SB1OtHRdN+zBh3Pe9YXxVjBPO7Luo8qn2HJ+pq3HGXWt+gvPLUXAyjqqAWFcw829RZkhBocmJ3rT2NojizRhwaVMTRnJvOwvxWOwslyBWvy+QRrfvSmohUaXc0Mc9ys1smLCjmhmMza17Vn8Vml+9CZswuaSw6H1ZO4o0aY6/eqGc5tYWvQoY6woJjsdqanselV2V5c8YKy+mLpPit6GRy1GMTc030xXzKS7gGTk0lFKTk0+FabMMmjSimTi0i3qnFHVzDvoYN6VGXKaJR7nq+QOVsNyNtxXqGU4hAg86/cfzrwjLPFsa2BVr+wo1Jj5Jx8Bij76vjYfL90frWBLDOGTc0av6c0FGw7+0fxsSOhhWBDXEkq8W7qh/iaxWCmFt+BT8zANh6iwH91B7dr1ncbiwvBsPbvTmGDmuDk44scaLmdYhADY71jmm81S4rEFqgghu1aMY7VyZ0pbpUjS5KvBNEcdmHYGhUU2lbVSxeLqhw3Ss1lmWLHRbnx3vUKYj3oKcUSaemIq7piT1cmwlisZpHNChMSaimlua7hxvU4xoXyZZTZeMm1QGW1dnewqqz0JEZSGycmnxvamScmuCpFYZwrg80Qw0aE78e1B8HV5DaotEkzYZMII9wi39Tv+pq3medKvBDH9Pr61iFxJ9aeJL8mlXpU5XJ2MLUNKkEZcQz3N9zQXG4Y8miUcgHeoMXLemYxUexRKTfcBObVPg9tzXWj3qtiZe1SORdclqXGX71QxE16ivSoSSOym5dxUr1ylXSAqcrWptK9ADme9NNKlQA6Tk1wU6QbmkqUAXsNP2qw8lu9VoYKL5DIFmBJUeWQeYKR8DEbNtyBUZOlZ1cgiWc1D+Jatb+Fw5hQoiGX8NIzfAT1B0rGzH0Le/NCsrghGBxUsmkyaljiBsSCRcsBz9fao9RVdfBJx5BQx7U+PG+tS+JmU4qUrpCkqfIAF3VSbAbAXvQuprlWRC6zA1RxS71XD1awCam37b/XtR2BK3QsPgy1gBqa/H9f0oxh8pK7yWvsdIGwraeDvDq6JZ25Oy+h9/vQvNSAx9aR82p5HCPoaUNHthukY7M4gCbDcnb5VQ6e3++KP5jCGINrke9VDgGfew+Q232/pTcZcciM8b3cAjQbX7VytJFlbW0mxB7cW+tBcRBpLKdivF6kpJujksUoq2VK7SpVIrLLDenLUUjbmuK9ABrJNJlAZFcaJDZr2uqMwPlI7iiy+H4Sga7X/DPKRcjzgJYD1+K9ZMv6G3y/X+NHsbkzRxxN1HGvDGW2/wASkAp8rFaqyLlc0Tix75CnUiXS5DtIGsb7iCORBfsdTt9Kky3IYn/DhwQXhkkfdgS6tYKNrX9APrahpjMeJji6khUtCTZiDdwu4PYgNsfai+D8PGZ2VJnXS0mkM/CrMqOb+uklj62rkuFywXL7FLw5lccsEpZLkOi6rm6hrWAsbC9zyKDZxGizyrH8CuyruTsDb97ftRnGZQsQYLI+8UknxKLmN9KAqDcdzv8ASs053NTjy7s5Ljg5RzwyBqc/5R9yeBQQV6FgPCjwzBFOousbb7EMeVPyJH0NQ1GSMYOy/Swcp37HpcaCPBooUL5eO1eZ5pya9RzDB2gCFrACxJ4v33NeW51EVuwN1va49qwtBzNmvkf6ABOxqzlxuapzMCau5UfMBW3PiJnw5mavJcvLt8P24rKeNstKYgeUhTe3vbk/KvW/CuEXps/tb67151+0nFhpnAN9K2+X1rK0molPUuPpQ5qoxeJr2PPaVI1yt0wx8nJpop0nJptADr1eGbzbfmMbBlAazAKwAYWYWsQq/ah9KikBamx7syszEsgUKbAEafh7b2966cylP77ck892Oon6neqlKigLk+ZSOAGYtYEC4F7MbsL2vzVM1ylQBcyyHVLEv951H3YCvYP2fF8TNPiplA0uemB3fcPcegAUfSvF4pCpBHIIP23r6I8MtHokdBZXZWsON0Xj/frWX4pPbj/31H9ErsqeLnMkLMsYk0gjzMVVR/eIXcn5CvKpMRIq2kBVX3Avqt33HIr1rxNj+lGemuzAg/1rA5X4fWeQlhZRuR6+1KeH5FDG3PshzLBtraZnMcA8LaXBF1DD/Kdwaky3NIka5Vj9q1eKwTYqTMGG/TiVUB+fA+imsr4fww6q3VW3Gzi4PzFaccinB7vRCmyUZraey+FswhmgUJdG7oRbb1HrXknjbDP1cS9/yxKEBJ3ZtyQB3tyfmK9ly7KkgVen8FiQDvpLcqvovtXkf7RcWTpjK20zzkMDfVfQCf0ArK8OknqZbewxqv2uTC0q6aQr0JjjpOTTKfJyaZQAqVKlQAqVKlQAqVKlQA4CvZv2UH/kbd9bfy/pXjNeg/svzzp9SEnb41+f7w/QUh4nieTTtIb0cqyo3vifFIsdviY7Ac7nYCs7lbCLVrUmQ2vaRQqgdjc7+m1O8QZsI5oiAWcqWAAvZjYL9gWNZXNcx1BrMA/oQV+fIrP0umfTUfRmnkyKPLCXhrNNH40MxV5VAjsL3ZSSb2272qtleD6jB077mqmTYtYw291vfn+NaLIiqTvp/sybgelwGt+v6U3mvGpNLuirE1KjZPmISAGR1XsCxsL2vYn6V4142z0YvEFkFo1GlNrX7s1u1z/CjH7Ss76jRwKfLH5m/wAxFgPoL/esMTXPDdH011Zd2K63UbnsXZDa6K5Xa1RAdJyaZT5OTTKAO1yu1ygBV0VyugUAcpV0ilagBVNhMQ0bB1NiOKgrtD5Op0ehRYwYm0q/FYAi+6kChniPz7soJA7De/es5l2PaFtS/UdiPejGJzXX59LadxuNtXNr0qsLhLjsPrPHJCn3J8vihKaWi3K2uRwfW/rV3J8UYU0sfMzWS55NrAVBk2ODkJbfuSNhUPjp1SaKNBbpoGJ7l3Ook/pUGt09j9Se5QhvX+GaxkjM7F76iTe/N6hot4ii/MVxxKiyfUizfqD96E2pyLtGfNVJnKVKu10gOk5NW8rmhUv14mkBXyhJNGlr8k2N9u1VJOTTRQBpPFOAhjdIoIXUssbh3kLa1kQEADSBsxIv7UPz7I3wrWcqwLSqrLfcwyGJtjx5lNEfEU50ZbJfjDoBft05GH8qMftTRbwlEKL1cau7FizriCWe/vrBt2vQBk81ykwCLW6F5EDmNdRaNTYrruLAkG9gTUWT4Bp54YUNmldUBPA1EDUfYc0W8eFTjHZQQrxwsLkG4MSbiw2Ha3tQfKsc0E0cyfHEyut+Lqb2PqDxQAXx0SYrFJBhEVIwTHCTszgX/MkbuzWv7XAqfwP4cTGM5kYqkTRlwLf2bFuob9rBf1opgstjhzjCNFtBM6Twd7JICyxn3DAr9Kqfs5g1HFXcoskP4a47y4lgkQ+4J+QNAA/wtlkEwnMwmJhiebTEyLqVAPLdgTe57DgVFlmQHFdZoPLHG8KDqNc6p5BHGpZRbm5JtwDUvgm4xRQgjXFOh9R+U54+a0X/AGa4xY+v1FLxq+EkK6tI1R4hQrk9wodjbvQBipEKkg7EEg/MG1HvCUIaSQSX/DpG8kwAuSiDYL6MSQAfehWcwGPEToeUkkU/NXIP8KJeD8Wqz9KTaLEqYJD/AHRJsr/9raT8r1xqzqbTtBzDYTQhaDplFjMrSO1tIFhoewO5JsLc3oNl+TzY2RXZlHWm6RdydnCdQmw3sFH8K0WQZGXw+Nhk1ByEjUqRpX8PN+aSe9iRttt3oj4EwaGPRw8eNkaPcC+jDEPH8yu4/wAlVw2pv3GMzlJJ+hmMblXUwOHnLBVjV0JIJLu0l441t+8RqO/AU0DTLSYGnZ0VdfTRSTqlewLBABwoZSSSB5h61fypzJhsVATYALilA+EPDqU7e6SEfQUswZTl2CIBuk2KRj2uRC4FrckNzftVkVSopnLc7M+a5Xa5XSA+Tk00U6Tk02gC3iMezxxRtbTEHC7b2dtRBPff+NT5pnk+IAE0hZQzuq2Fg721kbbX0r9qGUqACWNzYyxRo6oTGoRXsdfTW+lSb22vUWTZZJiZkhhXVJIbKOB7knsALkn2qlT45CpuCQeLg22PPFAGn8Q5z08ZD+HdXXAqkUUnKuYr3kt6Fibe1qCQZm6QtCuwaWOW42YPGrqtj2/tCapE1ygCRZ2DagzBt/MCb787873P3qXC454xIqmwlXQ/utwbfcCq1KgCXF4lpHZ3JZ2N2Y8knuaJeH2hRutMdQhKssIG8zXuFJ4VAQNR9DYbnYRXb0AH8l8SSxYhpS1zIZNYIurdXdrrcbE2+1FPBZlmaSAEKrSq+oDdJSsiKV72IY/asWKL+Gs8bCTCRRqG2pSeQD+hqvInte3uXYprct3YYc2eOOaBQqiVh1CF85CcR6uyX3I7kCoYMyZYZIbApIyP5r3V01AMvoSGIPrt6VWxT6nZvUk/ck1FU0VPudtXLVvPBHheHEQmWaLEzedl04cMGAVVIs5XQSSW5IsF99rHiHwfhsLhpGcYkyIGXqGNwrS3AQ6SulY283LXFh62rpw8/wBN96XTpUqAF06XTpUqAGlKkEQt3pUqAGrHXTEPelSoAjAp8aXpUqAHNEPeo2FKlQA0V0UqVAHbUrUqVADlkIvYkfIkfwqyHYgksTfY6t/fk8UqVd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1.bp.blogspot.com/-7Y-9VNPNDqM/TpRoA5UxGnI/AAAAAAAAAQA/pHVYBKvUgVM/s640/41HHBMBQDEL._SL500_AA300_.jpg"/>
          <p:cNvPicPr>
            <a:picLocks noChangeAspect="1" noChangeArrowheads="1"/>
          </p:cNvPicPr>
          <p:nvPr/>
        </p:nvPicPr>
        <p:blipFill rotWithShape="1">
          <a:blip r:embed="rId5">
            <a:extLst>
              <a:ext uri="{28A0092B-C50C-407E-A947-70E740481C1C}">
                <a14:useLocalDpi xmlns:a14="http://schemas.microsoft.com/office/drawing/2010/main" val="0"/>
              </a:ext>
            </a:extLst>
          </a:blip>
          <a:srcRect l="16001" r="14499"/>
          <a:stretch/>
        </p:blipFill>
        <p:spPr bwMode="auto">
          <a:xfrm rot="21281763">
            <a:off x="406340" y="2125004"/>
            <a:ext cx="2366915" cy="3405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827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Foreshadow Video</a:t>
            </a:r>
            <a:endParaRPr lang="en-US" dirty="0"/>
          </a:p>
        </p:txBody>
      </p:sp>
      <p:sp>
        <p:nvSpPr>
          <p:cNvPr id="3" name="Subtitle 2"/>
          <p:cNvSpPr>
            <a:spLocks noGrp="1"/>
          </p:cNvSpPr>
          <p:nvPr>
            <p:ph type="subTitle" idx="1"/>
          </p:nvPr>
        </p:nvSpPr>
        <p:spPr/>
        <p:txBody>
          <a:bodyPr/>
          <a:lstStyle/>
          <a:p>
            <a:r>
              <a:rPr lang="en-US" dirty="0">
                <a:hlinkClick r:id="rId2"/>
              </a:rPr>
              <a:t>http://watchmojo.com/video/id/13876</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2163775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400" dirty="0">
                <a:hlinkClick r:id="rId2"/>
              </a:rPr>
              <a:t>http://</a:t>
            </a:r>
            <a:r>
              <a:rPr lang="en-US" sz="2400" dirty="0" smtClean="0">
                <a:hlinkClick r:id="rId2"/>
              </a:rPr>
              <a:t>www.youtube.com/watch?v=rW23RsUTb2Y</a:t>
            </a:r>
            <a:endParaRPr lang="en-US" sz="2400" dirty="0" smtClean="0"/>
          </a:p>
          <a:p>
            <a:pPr>
              <a:buNone/>
            </a:pPr>
            <a:endParaRPr lang="en-US" sz="2400" dirty="0"/>
          </a:p>
        </p:txBody>
      </p:sp>
      <p:sp>
        <p:nvSpPr>
          <p:cNvPr id="2" name="Title 1"/>
          <p:cNvSpPr>
            <a:spLocks noGrp="1"/>
          </p:cNvSpPr>
          <p:nvPr>
            <p:ph type="title"/>
          </p:nvPr>
        </p:nvSpPr>
        <p:spPr/>
        <p:txBody>
          <a:bodyPr/>
          <a:lstStyle/>
          <a:p>
            <a:r>
              <a:rPr lang="en-US" dirty="0" smtClean="0"/>
              <a:t>Foreshadowing Example</a:t>
            </a:r>
            <a:endParaRPr lang="en-US" dirty="0"/>
          </a:p>
        </p:txBody>
      </p:sp>
      <p:pic>
        <p:nvPicPr>
          <p:cNvPr id="11266" name="Picture 2" descr="http://ia.media-imdb.com/images/M/MV5BMTYyMzc0NjAxMF5BMl5BanBnXkFtZTcwNTcxMjMyMQ@@._V1._SY317_CR1,0,214,317_.jpg"/>
          <p:cNvPicPr>
            <a:picLocks noChangeAspect="1" noChangeArrowheads="1"/>
          </p:cNvPicPr>
          <p:nvPr/>
        </p:nvPicPr>
        <p:blipFill>
          <a:blip r:embed="rId3"/>
          <a:srcRect/>
          <a:stretch>
            <a:fillRect/>
          </a:stretch>
        </p:blipFill>
        <p:spPr bwMode="auto">
          <a:xfrm>
            <a:off x="2928272" y="2150808"/>
            <a:ext cx="2779353" cy="411707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a:t>
            </a:r>
            <a:r>
              <a:rPr lang="en-US" dirty="0" smtClean="0">
                <a:hlinkClick r:id="rId2"/>
              </a:rPr>
              <a:t>www.youtube.com/watch?v=6xtYp8l0xiY</a:t>
            </a:r>
            <a:endParaRPr lang="en-US" dirty="0" smtClean="0"/>
          </a:p>
          <a:p>
            <a:endParaRPr lang="en-US" dirty="0"/>
          </a:p>
        </p:txBody>
      </p:sp>
      <p:sp>
        <p:nvSpPr>
          <p:cNvPr id="3" name="Title 2"/>
          <p:cNvSpPr>
            <a:spLocks noGrp="1"/>
          </p:cNvSpPr>
          <p:nvPr>
            <p:ph type="title"/>
          </p:nvPr>
        </p:nvSpPr>
        <p:spPr/>
        <p:txBody>
          <a:bodyPr/>
          <a:lstStyle/>
          <a:p>
            <a:r>
              <a:rPr lang="en-US" dirty="0" smtClean="0"/>
              <a:t>Foreshadowing Example</a:t>
            </a:r>
            <a:endParaRPr lang="en-US" dirty="0"/>
          </a:p>
        </p:txBody>
      </p:sp>
      <p:pic>
        <p:nvPicPr>
          <p:cNvPr id="31746" name="Picture 2" descr="http://ecx.images-amazon.com/images/I/51M7QPXDNPL._SL500_AA300_.jpg"/>
          <p:cNvPicPr>
            <a:picLocks noChangeAspect="1" noChangeArrowheads="1"/>
          </p:cNvPicPr>
          <p:nvPr/>
        </p:nvPicPr>
        <p:blipFill>
          <a:blip r:embed="rId3"/>
          <a:srcRect/>
          <a:stretch>
            <a:fillRect/>
          </a:stretch>
        </p:blipFill>
        <p:spPr bwMode="auto">
          <a:xfrm>
            <a:off x="2138516" y="2446566"/>
            <a:ext cx="5096176" cy="379200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buNone/>
            </a:pPr>
            <a:r>
              <a:rPr lang="en-US" dirty="0" smtClean="0"/>
              <a:t>1. A </a:t>
            </a:r>
            <a:r>
              <a:rPr lang="en-US" dirty="0"/>
              <a:t>weapon found in a drawer might foreshadow a future crime in the story.</a:t>
            </a:r>
            <a:endParaRPr lang="en-US" dirty="0" smtClean="0"/>
          </a:p>
          <a:p>
            <a:pPr lvl="0">
              <a:buNone/>
            </a:pPr>
            <a:r>
              <a:rPr lang="en-US" dirty="0" smtClean="0"/>
              <a:t>2. That </a:t>
            </a:r>
            <a:r>
              <a:rPr lang="en-US" dirty="0"/>
              <a:t>morning on her way to work, Mary Ann took a gun from a cabinet in the garage, loaded it, and thrust it into her coat pocket</a:t>
            </a:r>
            <a:r>
              <a:rPr lang="en-US" dirty="0" smtClean="0"/>
              <a:t>.</a:t>
            </a:r>
          </a:p>
          <a:p>
            <a:pPr lvl="0">
              <a:buNone/>
            </a:pPr>
            <a:endParaRPr lang="en-US" dirty="0" smtClean="0"/>
          </a:p>
          <a:p>
            <a:r>
              <a:rPr lang="en-US" b="1" dirty="0"/>
              <a:t>What do you think the gun in the second example foreshadows?</a:t>
            </a:r>
            <a:endParaRPr lang="en-US" dirty="0"/>
          </a:p>
          <a:p>
            <a:endParaRPr lang="en-US" dirty="0"/>
          </a:p>
        </p:txBody>
      </p:sp>
      <p:sp>
        <p:nvSpPr>
          <p:cNvPr id="2" name="Title 1"/>
          <p:cNvSpPr>
            <a:spLocks noGrp="1"/>
          </p:cNvSpPr>
          <p:nvPr>
            <p:ph type="title"/>
          </p:nvPr>
        </p:nvSpPr>
        <p:spPr/>
        <p:txBody>
          <a:bodyPr/>
          <a:lstStyle/>
          <a:p>
            <a:r>
              <a:rPr lang="en-US" dirty="0" smtClean="0"/>
              <a:t>Foreshadowing Examples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second example could foreshadow Mary Ann doing something with the gun, such as robbing a bank, or attacking someone at her work.</a:t>
            </a:r>
            <a:endParaRPr lang="en-US" dirty="0"/>
          </a:p>
        </p:txBody>
      </p:sp>
      <p:sp>
        <p:nvSpPr>
          <p:cNvPr id="2" name="Title 1"/>
          <p:cNvSpPr>
            <a:spLocks noGrp="1"/>
          </p:cNvSpPr>
          <p:nvPr>
            <p:ph type="title"/>
          </p:nvPr>
        </p:nvSpPr>
        <p:spPr/>
        <p:txBody>
          <a:bodyPr/>
          <a:lstStyle/>
          <a:p>
            <a:r>
              <a:rPr lang="en-US" dirty="0" smtClean="0"/>
              <a:t>Foreshadowing Example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“The roads are slick and dark on the path to Duke’s village. People fear the drive, because so many accidents have occurred over the years, and individuals go missing biweekly. Tonight, </a:t>
            </a:r>
            <a:r>
              <a:rPr lang="en-US" dirty="0" smtClean="0"/>
              <a:t>Taylor </a:t>
            </a:r>
            <a:r>
              <a:rPr lang="en-US" dirty="0"/>
              <a:t>will venture into the unknown darkness alone.”</a:t>
            </a:r>
            <a:r>
              <a:rPr lang="en-US" dirty="0" smtClean="0"/>
              <a:t> </a:t>
            </a:r>
          </a:p>
          <a:p>
            <a:pPr>
              <a:buNone/>
            </a:pPr>
            <a:endParaRPr lang="en-US" dirty="0" smtClean="0"/>
          </a:p>
          <a:p>
            <a:pPr>
              <a:buNone/>
            </a:pPr>
            <a:r>
              <a:rPr lang="en-US" dirty="0" smtClean="0"/>
              <a:t>What do you think the author is foreshadowing?</a:t>
            </a:r>
            <a:endParaRPr lang="en-US" dirty="0"/>
          </a:p>
        </p:txBody>
      </p:sp>
      <p:sp>
        <p:nvSpPr>
          <p:cNvPr id="2" name="Title 1"/>
          <p:cNvSpPr>
            <a:spLocks noGrp="1"/>
          </p:cNvSpPr>
          <p:nvPr>
            <p:ph type="title"/>
          </p:nvPr>
        </p:nvSpPr>
        <p:spPr/>
        <p:txBody>
          <a:bodyPr>
            <a:normAutofit fontScale="90000"/>
          </a:bodyPr>
          <a:lstStyle/>
          <a:p>
            <a:r>
              <a:rPr lang="en-US" dirty="0" smtClean="0"/>
              <a:t>Another Foreshadowing Example</a:t>
            </a:r>
            <a:endParaRPr lang="en-US" dirty="0"/>
          </a:p>
        </p:txBody>
      </p:sp>
      <p:pic>
        <p:nvPicPr>
          <p:cNvPr id="2050" name="Picture 2" descr="http://us.123rf.com/450wm/woodkern/woodkern1208/woodkern120800015/14835989-a-road-sign-warns-against-some-undefined-danger-on-a-snowy-d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338" y="4700588"/>
            <a:ext cx="2684462" cy="17749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b="1" dirty="0"/>
              <a:t>Flashback </a:t>
            </a:r>
            <a:r>
              <a:rPr lang="en-US" sz="3600" dirty="0"/>
              <a:t>is a technique used by </a:t>
            </a:r>
            <a:r>
              <a:rPr lang="en-US" sz="3600" dirty="0" smtClean="0"/>
              <a:t>authors and filmmakers </a:t>
            </a:r>
            <a:r>
              <a:rPr lang="en-US" sz="3600" dirty="0"/>
              <a:t>to show </a:t>
            </a:r>
            <a:r>
              <a:rPr lang="en-US" sz="3600" dirty="0" smtClean="0"/>
              <a:t>readers/viewers </a:t>
            </a:r>
            <a:r>
              <a:rPr lang="en-US" sz="3600" dirty="0"/>
              <a:t>something that happened </a:t>
            </a:r>
            <a:r>
              <a:rPr lang="en-US" sz="3600" b="1" u="sng" dirty="0">
                <a:solidFill>
                  <a:srgbClr val="FF0000"/>
                </a:solidFill>
              </a:rPr>
              <a:t>before</a:t>
            </a:r>
            <a:r>
              <a:rPr lang="en-US" sz="3600" b="1" dirty="0">
                <a:solidFill>
                  <a:srgbClr val="FF0000"/>
                </a:solidFill>
              </a:rPr>
              <a:t> </a:t>
            </a:r>
            <a:r>
              <a:rPr lang="en-US" sz="3600" dirty="0"/>
              <a:t>the time frame </a:t>
            </a:r>
            <a:r>
              <a:rPr lang="en-US" sz="3600" dirty="0" smtClean="0"/>
              <a:t>the story.  </a:t>
            </a:r>
          </a:p>
          <a:p>
            <a:pPr>
              <a:buNone/>
            </a:pPr>
            <a:endParaRPr lang="en-US" dirty="0"/>
          </a:p>
        </p:txBody>
      </p:sp>
      <p:sp>
        <p:nvSpPr>
          <p:cNvPr id="2" name="Title 1"/>
          <p:cNvSpPr>
            <a:spLocks noGrp="1"/>
          </p:cNvSpPr>
          <p:nvPr>
            <p:ph type="title"/>
          </p:nvPr>
        </p:nvSpPr>
        <p:spPr/>
        <p:txBody>
          <a:bodyPr/>
          <a:lstStyle/>
          <a:p>
            <a:r>
              <a:rPr lang="en-US" dirty="0" smtClean="0"/>
              <a:t>Flashback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author may be foreshadowing that Taylor is going to go missing or that he may discover why so many people go missing.</a:t>
            </a:r>
            <a:endParaRPr lang="en-US" dirty="0"/>
          </a:p>
        </p:txBody>
      </p:sp>
      <p:sp>
        <p:nvSpPr>
          <p:cNvPr id="2" name="Title 1"/>
          <p:cNvSpPr>
            <a:spLocks noGrp="1"/>
          </p:cNvSpPr>
          <p:nvPr>
            <p:ph type="title"/>
          </p:nvPr>
        </p:nvSpPr>
        <p:spPr/>
        <p:txBody>
          <a:bodyPr>
            <a:normAutofit fontScale="90000"/>
          </a:bodyPr>
          <a:lstStyle/>
          <a:p>
            <a:r>
              <a:rPr lang="en-US" dirty="0" smtClean="0"/>
              <a:t>Another Foreshadowing Example</a:t>
            </a:r>
            <a:endParaRPr lang="en-US" dirty="0"/>
          </a:p>
        </p:txBody>
      </p:sp>
      <p:pic>
        <p:nvPicPr>
          <p:cNvPr id="1026" name="Picture 2" descr="http://i.dailymail.co.uk/i/pix/2013/01/14/article-2261619-16F02864000005DC-953_634x4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49" y="3014905"/>
            <a:ext cx="5543551" cy="36240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3200" dirty="0" smtClean="0"/>
              <a:t>Interrupts the current action of the story to show a scene from the past</a:t>
            </a:r>
          </a:p>
          <a:p>
            <a:pPr>
              <a:defRPr/>
            </a:pPr>
            <a:r>
              <a:rPr lang="en-US" sz="3200" dirty="0" smtClean="0"/>
              <a:t>Includes memories, dreams, stories of the past told by characters, or even an interruption by the author. </a:t>
            </a:r>
          </a:p>
          <a:p>
            <a:endParaRPr lang="en-US" dirty="0"/>
          </a:p>
        </p:txBody>
      </p:sp>
      <p:sp>
        <p:nvSpPr>
          <p:cNvPr id="3" name="Title 2"/>
          <p:cNvSpPr>
            <a:spLocks noGrp="1"/>
          </p:cNvSpPr>
          <p:nvPr>
            <p:ph type="title"/>
          </p:nvPr>
        </p:nvSpPr>
        <p:spPr/>
        <p:txBody>
          <a:bodyPr/>
          <a:lstStyle/>
          <a:p>
            <a:r>
              <a:rPr lang="en-US" dirty="0" smtClean="0"/>
              <a:t>Flashback</a:t>
            </a:r>
            <a:endParaRPr lang="en-US" dirty="0"/>
          </a:p>
        </p:txBody>
      </p:sp>
      <p:pic>
        <p:nvPicPr>
          <p:cNvPr id="6146" name="Picture 2" descr="http://jacobfilmlit.wikispaces.com/file/view/flashback.jpg/86768853/flashback.jpg"/>
          <p:cNvPicPr>
            <a:picLocks noChangeAspect="1" noChangeArrowheads="1"/>
          </p:cNvPicPr>
          <p:nvPr/>
        </p:nvPicPr>
        <p:blipFill>
          <a:blip r:embed="rId2"/>
          <a:srcRect/>
          <a:stretch>
            <a:fillRect/>
          </a:stretch>
        </p:blipFill>
        <p:spPr bwMode="auto">
          <a:xfrm>
            <a:off x="5317716" y="4210049"/>
            <a:ext cx="3369084" cy="264795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2887" y="1238441"/>
            <a:ext cx="8229600" cy="4525963"/>
          </a:xfrm>
        </p:spPr>
        <p:txBody>
          <a:bodyPr/>
          <a:lstStyle/>
          <a:p>
            <a:r>
              <a:rPr lang="en-US" dirty="0" smtClean="0"/>
              <a:t>The purpose of the flashback is simple: it is a technique that </a:t>
            </a:r>
            <a:r>
              <a:rPr lang="en-US" i="1" dirty="0" smtClean="0"/>
              <a:t>bridges time, place and action to reveal information about the character, or move the story forward</a:t>
            </a:r>
            <a:r>
              <a:rPr lang="en-US" dirty="0" smtClean="0"/>
              <a:t>.</a:t>
            </a:r>
          </a:p>
          <a:p>
            <a:r>
              <a:rPr lang="en-US" dirty="0" smtClean="0"/>
              <a:t>Many times, a writer throws a flashback into the story because he or she doesn't know how to move the story forward any other way</a:t>
            </a:r>
            <a:endParaRPr lang="en-US" dirty="0"/>
          </a:p>
        </p:txBody>
      </p:sp>
      <p:sp>
        <p:nvSpPr>
          <p:cNvPr id="3" name="Title 2"/>
          <p:cNvSpPr>
            <a:spLocks noGrp="1"/>
          </p:cNvSpPr>
          <p:nvPr>
            <p:ph type="title"/>
          </p:nvPr>
        </p:nvSpPr>
        <p:spPr/>
        <p:txBody>
          <a:bodyPr/>
          <a:lstStyle/>
          <a:p>
            <a:r>
              <a:rPr lang="en-US" dirty="0" smtClean="0"/>
              <a:t>Why Flashback?</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The Way</a:t>
            </a:r>
          </a:p>
          <a:p>
            <a:endParaRPr lang="en-US" dirty="0" smtClean="0"/>
          </a:p>
          <a:p>
            <a:r>
              <a:rPr lang="en-US" dirty="0" smtClean="0"/>
              <a:t>Into the Wild</a:t>
            </a:r>
          </a:p>
          <a:p>
            <a:endParaRPr lang="en-US" dirty="0" smtClean="0"/>
          </a:p>
          <a:p>
            <a:r>
              <a:rPr lang="en-US" dirty="0" smtClean="0"/>
              <a:t>Titanic</a:t>
            </a:r>
          </a:p>
          <a:p>
            <a:endParaRPr lang="en-US" dirty="0" smtClean="0"/>
          </a:p>
          <a:p>
            <a:r>
              <a:rPr lang="en-US" dirty="0" smtClean="0"/>
              <a:t>I am Legend</a:t>
            </a:r>
            <a:endParaRPr lang="en-US" dirty="0"/>
          </a:p>
        </p:txBody>
      </p:sp>
      <p:sp>
        <p:nvSpPr>
          <p:cNvPr id="3" name="Title 2"/>
          <p:cNvSpPr>
            <a:spLocks noGrp="1"/>
          </p:cNvSpPr>
          <p:nvPr>
            <p:ph type="title"/>
          </p:nvPr>
        </p:nvSpPr>
        <p:spPr/>
        <p:txBody>
          <a:bodyPr/>
          <a:lstStyle/>
          <a:p>
            <a:r>
              <a:rPr lang="en-US" dirty="0" smtClean="0"/>
              <a:t>Flashbacks</a:t>
            </a:r>
            <a:endParaRPr lang="en-US" dirty="0"/>
          </a:p>
        </p:txBody>
      </p:sp>
      <p:pic>
        <p:nvPicPr>
          <p:cNvPr id="1026" name="Picture 2" descr="https://s3.amazonaws.com/luuux-original-files/bookmarklet_uploaded/Forrest-Gump.jpg"/>
          <p:cNvPicPr>
            <a:picLocks noChangeAspect="1" noChangeArrowheads="1"/>
          </p:cNvPicPr>
          <p:nvPr/>
        </p:nvPicPr>
        <p:blipFill>
          <a:blip r:embed="rId2"/>
          <a:srcRect/>
          <a:stretch>
            <a:fillRect/>
          </a:stretch>
        </p:blipFill>
        <p:spPr bwMode="auto">
          <a:xfrm>
            <a:off x="6516914" y="274638"/>
            <a:ext cx="2169886" cy="3095083"/>
          </a:xfrm>
          <a:prstGeom prst="rect">
            <a:avLst/>
          </a:prstGeom>
          <a:noFill/>
        </p:spPr>
      </p:pic>
      <p:pic>
        <p:nvPicPr>
          <p:cNvPr id="1028" name="Picture 4" descr="http://upload.wikimedia.org/wikipedia/en/thumb/8/8a/Into-the-wild.jpg/220px-Into-the-wild.jpg"/>
          <p:cNvPicPr>
            <a:picLocks noChangeAspect="1" noChangeArrowheads="1"/>
          </p:cNvPicPr>
          <p:nvPr/>
        </p:nvPicPr>
        <p:blipFill>
          <a:blip r:embed="rId3"/>
          <a:srcRect/>
          <a:stretch>
            <a:fillRect/>
          </a:stretch>
        </p:blipFill>
        <p:spPr bwMode="auto">
          <a:xfrm>
            <a:off x="4596947" y="1417638"/>
            <a:ext cx="2095500" cy="3086101"/>
          </a:xfrm>
          <a:prstGeom prst="rect">
            <a:avLst/>
          </a:prstGeom>
          <a:noFill/>
        </p:spPr>
      </p:pic>
      <p:pic>
        <p:nvPicPr>
          <p:cNvPr id="1030" name="Picture 6" descr="http://ecx.images-amazon.com/images/I/51d17yMqhVL._SL500_AA300_.jpg"/>
          <p:cNvPicPr>
            <a:picLocks noChangeAspect="1" noChangeArrowheads="1"/>
          </p:cNvPicPr>
          <p:nvPr/>
        </p:nvPicPr>
        <p:blipFill>
          <a:blip r:embed="rId4"/>
          <a:srcRect l="13477" r="11804"/>
          <a:stretch>
            <a:fillRect/>
          </a:stretch>
        </p:blipFill>
        <p:spPr bwMode="auto">
          <a:xfrm>
            <a:off x="6284685" y="3089639"/>
            <a:ext cx="1843315" cy="2466975"/>
          </a:xfrm>
          <a:prstGeom prst="rect">
            <a:avLst/>
          </a:prstGeom>
          <a:noFill/>
        </p:spPr>
      </p:pic>
      <p:pic>
        <p:nvPicPr>
          <p:cNvPr id="1032" name="Picture 8" descr="http://t1.gstatic.com/images?q=tbn:ANd9GcS30oe4SKs4m1JhK0j3tPcwH6jkpojIHJCemMJYwvamrC9R1mxmgA5b-ErAOA"/>
          <p:cNvPicPr>
            <a:picLocks noChangeAspect="1" noChangeArrowheads="1"/>
          </p:cNvPicPr>
          <p:nvPr/>
        </p:nvPicPr>
        <p:blipFill>
          <a:blip r:embed="rId5"/>
          <a:srcRect/>
          <a:stretch>
            <a:fillRect/>
          </a:stretch>
        </p:blipFill>
        <p:spPr bwMode="auto">
          <a:xfrm>
            <a:off x="7772400" y="4503739"/>
            <a:ext cx="1371600" cy="2057401"/>
          </a:xfrm>
          <a:prstGeom prst="rect">
            <a:avLst/>
          </a:prstGeom>
          <a:noFill/>
        </p:spPr>
      </p:pic>
      <p:pic>
        <p:nvPicPr>
          <p:cNvPr id="1034" name="Picture 10" descr="http://www.damaris.org/cw/posters/The_Way_Quad_3_LR.png"/>
          <p:cNvPicPr>
            <a:picLocks noChangeAspect="1" noChangeArrowheads="1"/>
          </p:cNvPicPr>
          <p:nvPr/>
        </p:nvPicPr>
        <p:blipFill>
          <a:blip r:embed="rId6"/>
          <a:srcRect/>
          <a:stretch>
            <a:fillRect/>
          </a:stretch>
        </p:blipFill>
        <p:spPr bwMode="auto">
          <a:xfrm>
            <a:off x="4049939" y="4503739"/>
            <a:ext cx="2466975" cy="184785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http://www.youtube.com/watch?v=px0j1EHF8Y0</a:t>
            </a: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An Example</a:t>
            </a:r>
            <a:endParaRPr lang="en-US" dirty="0"/>
          </a:p>
        </p:txBody>
      </p:sp>
      <p:pic>
        <p:nvPicPr>
          <p:cNvPr id="16386" name="Picture 2" descr="http://t3.gstatic.com/images?q=tbn:ANd9GcToNtRZxBKnGt3eSJTqY6EMuECOjIjZBk7JmTjhJyA2bfpim0X_OtlAY7Pn"/>
          <p:cNvPicPr>
            <a:picLocks noChangeAspect="1" noChangeArrowheads="1"/>
          </p:cNvPicPr>
          <p:nvPr/>
        </p:nvPicPr>
        <p:blipFill>
          <a:blip r:embed="rId3"/>
          <a:srcRect/>
          <a:stretch>
            <a:fillRect/>
          </a:stretch>
        </p:blipFill>
        <p:spPr bwMode="auto">
          <a:xfrm>
            <a:off x="2013403" y="2221819"/>
            <a:ext cx="5417911" cy="405820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 Example</a:t>
            </a:r>
            <a:endParaRPr lang="en-US" dirty="0"/>
          </a:p>
        </p:txBody>
      </p:sp>
      <p:pic>
        <p:nvPicPr>
          <p:cNvPr id="4" name="Picture 2" descr="https://s3.amazonaws.com/luuux-original-files/bookmarklet_uploaded/Forrest-Gump.jpg"/>
          <p:cNvPicPr>
            <a:picLocks noGrp="1" noChangeAspect="1" noChangeArrowheads="1"/>
          </p:cNvPicPr>
          <p:nvPr>
            <p:ph idx="1"/>
          </p:nvPr>
        </p:nvPicPr>
        <p:blipFill>
          <a:blip r:embed="rId2"/>
          <a:srcRect/>
          <a:stretch>
            <a:fillRect/>
          </a:stretch>
        </p:blipFill>
        <p:spPr bwMode="auto">
          <a:xfrm>
            <a:off x="4001084" y="2063969"/>
            <a:ext cx="3173831" cy="4525962"/>
          </a:xfrm>
          <a:prstGeom prst="rect">
            <a:avLst/>
          </a:prstGeom>
          <a:noFill/>
        </p:spPr>
      </p:pic>
      <p:sp>
        <p:nvSpPr>
          <p:cNvPr id="5" name="Rectangle 4"/>
          <p:cNvSpPr/>
          <p:nvPr/>
        </p:nvSpPr>
        <p:spPr>
          <a:xfrm>
            <a:off x="573087" y="1158102"/>
            <a:ext cx="4572000" cy="1200329"/>
          </a:xfrm>
          <a:prstGeom prst="rect">
            <a:avLst/>
          </a:prstGeom>
        </p:spPr>
        <p:txBody>
          <a:bodyPr>
            <a:spAutoFit/>
          </a:bodyPr>
          <a:lstStyle/>
          <a:p>
            <a:r>
              <a:rPr lang="en-US" dirty="0">
                <a:hlinkClick r:id="rId3"/>
              </a:rPr>
              <a:t>http://</a:t>
            </a:r>
            <a:r>
              <a:rPr lang="en-US" dirty="0" smtClean="0">
                <a:hlinkClick r:id="rId3"/>
              </a:rPr>
              <a:t>www.movieclips.com/videos/forrest-gump-official-clip-run-forrest-run-409430083555?autoPlay=true</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“This is even worse than that time I…”</a:t>
            </a:r>
            <a:endParaRPr lang="en-US" sz="4000" dirty="0"/>
          </a:p>
        </p:txBody>
      </p:sp>
      <p:sp>
        <p:nvSpPr>
          <p:cNvPr id="3" name="Title 2"/>
          <p:cNvSpPr>
            <a:spLocks noGrp="1"/>
          </p:cNvSpPr>
          <p:nvPr>
            <p:ph type="title"/>
          </p:nvPr>
        </p:nvSpPr>
        <p:spPr/>
        <p:txBody>
          <a:bodyPr/>
          <a:lstStyle/>
          <a:p>
            <a:r>
              <a:rPr lang="en-US" dirty="0" smtClean="0"/>
              <a:t>An example…</a:t>
            </a:r>
            <a:endParaRPr lang="en-US" dirty="0"/>
          </a:p>
        </p:txBody>
      </p:sp>
      <p:pic>
        <p:nvPicPr>
          <p:cNvPr id="1026" name="Picture 2" descr="http://cyberbargins.net/family-guy1.jpg"/>
          <p:cNvPicPr>
            <a:picLocks noChangeAspect="1" noChangeArrowheads="1"/>
          </p:cNvPicPr>
          <p:nvPr/>
        </p:nvPicPr>
        <p:blipFill>
          <a:blip r:embed="rId2"/>
          <a:srcRect/>
          <a:stretch>
            <a:fillRect/>
          </a:stretch>
        </p:blipFill>
        <p:spPr bwMode="auto">
          <a:xfrm>
            <a:off x="4086130" y="2313840"/>
            <a:ext cx="3810000" cy="3400426"/>
          </a:xfrm>
          <a:prstGeom prst="rect">
            <a:avLst/>
          </a:prstGeom>
          <a:noFill/>
        </p:spPr>
      </p:pic>
      <p:sp>
        <p:nvSpPr>
          <p:cNvPr id="5" name="Rectangle 4"/>
          <p:cNvSpPr/>
          <p:nvPr/>
        </p:nvSpPr>
        <p:spPr>
          <a:xfrm>
            <a:off x="1114425" y="5360959"/>
            <a:ext cx="4572000" cy="646331"/>
          </a:xfrm>
          <a:prstGeom prst="rect">
            <a:avLst/>
          </a:prstGeom>
        </p:spPr>
        <p:txBody>
          <a:bodyPr>
            <a:spAutoFit/>
          </a:bodyPr>
          <a:lstStyle/>
          <a:p>
            <a:r>
              <a:rPr lang="en-US" dirty="0">
                <a:hlinkClick r:id="rId3"/>
              </a:rPr>
              <a:t>http://</a:t>
            </a:r>
            <a:r>
              <a:rPr lang="en-US" dirty="0" smtClean="0">
                <a:hlinkClick r:id="rId3"/>
              </a:rPr>
              <a:t>www.whoisthemonkey.com/videos/41/family-guy-peek-a-boo</a:t>
            </a:r>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00" y="-11970"/>
            <a:ext cx="8229600" cy="1143000"/>
          </a:xfrm>
        </p:spPr>
        <p:txBody>
          <a:bodyPr/>
          <a:lstStyle/>
          <a:p>
            <a:r>
              <a:rPr lang="en-US" dirty="0" smtClean="0"/>
              <a:t>Flashback Practice</a:t>
            </a:r>
            <a:endParaRPr lang="en-US" dirty="0"/>
          </a:p>
        </p:txBody>
      </p:sp>
      <p:sp>
        <p:nvSpPr>
          <p:cNvPr id="4" name="TextBox 3"/>
          <p:cNvSpPr txBox="1"/>
          <p:nvPr/>
        </p:nvSpPr>
        <p:spPr>
          <a:xfrm>
            <a:off x="1187369" y="803478"/>
            <a:ext cx="9190610" cy="5386090"/>
          </a:xfrm>
          <a:prstGeom prst="rect">
            <a:avLst/>
          </a:prstGeom>
          <a:noFill/>
        </p:spPr>
        <p:txBody>
          <a:bodyPr wrap="square" rtlCol="0">
            <a:spAutoFit/>
          </a:bodyPr>
          <a:lstStyle/>
          <a:p>
            <a:r>
              <a:rPr lang="en-US" sz="2000" dirty="0" smtClean="0"/>
              <a:t>I oil my hair and brush it soft.</a:t>
            </a:r>
          </a:p>
          <a:p>
            <a:r>
              <a:rPr lang="en-US" sz="2000" dirty="0" smtClean="0"/>
              <a:t>Then, with the brush in my lap,</a:t>
            </a:r>
          </a:p>
          <a:p>
            <a:r>
              <a:rPr lang="en-US" sz="2000" dirty="0" smtClean="0"/>
              <a:t>I gather the hair in my hands</a:t>
            </a:r>
          </a:p>
          <a:p>
            <a:r>
              <a:rPr lang="en-US" sz="2000" dirty="0" smtClean="0"/>
              <a:t>Pull the strands smooth and tight,</a:t>
            </a:r>
          </a:p>
          <a:p>
            <a:r>
              <a:rPr lang="en-US" sz="2000" dirty="0" smtClean="0"/>
              <a:t>And weave three sections into a fat shiny braid</a:t>
            </a:r>
          </a:p>
          <a:p>
            <a:r>
              <a:rPr lang="en-US" sz="2000" dirty="0" smtClean="0"/>
              <a:t>That hangs straight down my back.</a:t>
            </a:r>
          </a:p>
          <a:p>
            <a:r>
              <a:rPr lang="en-US" sz="2000" dirty="0" smtClean="0"/>
              <a:t>I remember Mama teaching me to plait my hair</a:t>
            </a:r>
          </a:p>
          <a:p>
            <a:r>
              <a:rPr lang="en-US" sz="2000" dirty="0" smtClean="0"/>
              <a:t>One Saturday afternoon when chores were done.</a:t>
            </a:r>
          </a:p>
          <a:p>
            <a:endParaRPr lang="en-US" sz="2000" dirty="0" smtClean="0"/>
          </a:p>
          <a:p>
            <a:r>
              <a:rPr lang="en-US" sz="2000" dirty="0" smtClean="0"/>
              <a:t>My fingers were stubby and short.</a:t>
            </a:r>
          </a:p>
          <a:p>
            <a:r>
              <a:rPr lang="en-US" sz="2000" dirty="0" smtClean="0"/>
              <a:t>I could barely hold three strands at once,</a:t>
            </a:r>
          </a:p>
          <a:p>
            <a:r>
              <a:rPr lang="en-US" sz="2000" dirty="0" smtClean="0"/>
              <a:t>And my braids would fray apart</a:t>
            </a:r>
          </a:p>
          <a:p>
            <a:r>
              <a:rPr lang="en-US" sz="2000" dirty="0" smtClean="0"/>
              <a:t>No sooner than I’d finished them.</a:t>
            </a:r>
          </a:p>
          <a:p>
            <a:r>
              <a:rPr lang="en-US" sz="2000" dirty="0" smtClean="0"/>
              <a:t>Mama said, “Just takes practice, is all.”</a:t>
            </a:r>
          </a:p>
          <a:p>
            <a:r>
              <a:rPr lang="en-US" sz="2000" dirty="0" smtClean="0"/>
              <a:t>Now my hands work swiftly, doing easy</a:t>
            </a:r>
          </a:p>
          <a:p>
            <a:r>
              <a:rPr lang="en-US" sz="2000" dirty="0" smtClean="0"/>
              <a:t>What was once so hard to do.</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Concourse.thmx</Template>
  <TotalTime>2307</TotalTime>
  <Words>599</Words>
  <Application>Microsoft Office PowerPoint</Application>
  <PresentationFormat>On-screen Show (4:3)</PresentationFormat>
  <Paragraphs>72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Centaur</vt:lpstr>
      <vt:lpstr>Lucida Sans Unicode</vt:lpstr>
      <vt:lpstr>Verdana</vt:lpstr>
      <vt:lpstr>Wingdings 2</vt:lpstr>
      <vt:lpstr>Wingdings 3</vt:lpstr>
      <vt:lpstr>Concourse</vt:lpstr>
      <vt:lpstr>Flashback and Foreshadowing </vt:lpstr>
      <vt:lpstr>Flashback</vt:lpstr>
      <vt:lpstr>Flashback</vt:lpstr>
      <vt:lpstr>Why Flashback?</vt:lpstr>
      <vt:lpstr>Flashbacks</vt:lpstr>
      <vt:lpstr>An Example</vt:lpstr>
      <vt:lpstr>An Example</vt:lpstr>
      <vt:lpstr>An example…</vt:lpstr>
      <vt:lpstr>Flashback Practice</vt:lpstr>
      <vt:lpstr>Flashback Practice</vt:lpstr>
      <vt:lpstr>Foreshadowing</vt:lpstr>
      <vt:lpstr>Foreshadowing</vt:lpstr>
      <vt:lpstr>Foreshadowing</vt:lpstr>
      <vt:lpstr>Foreshadow Video</vt:lpstr>
      <vt:lpstr>Foreshadowing Example</vt:lpstr>
      <vt:lpstr>Foreshadowing Example</vt:lpstr>
      <vt:lpstr>Foreshadowing Examples</vt:lpstr>
      <vt:lpstr>Foreshadowing Example</vt:lpstr>
      <vt:lpstr>Another Foreshadowing Example</vt:lpstr>
      <vt:lpstr>Another Foreshadowing Example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Mary Shire</dc:creator>
  <cp:lastModifiedBy>Adam Eynon</cp:lastModifiedBy>
  <cp:revision>39</cp:revision>
  <dcterms:created xsi:type="dcterms:W3CDTF">2009-09-13T22:50:14Z</dcterms:created>
  <dcterms:modified xsi:type="dcterms:W3CDTF">2017-03-20T02:57:13Z</dcterms:modified>
</cp:coreProperties>
</file>